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comments/comment6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comments/comment4.xml" ContentType="application/vnd.openxmlformats-officedocument.presentationml.comment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commentAuthors.xml" ContentType="application/vnd.openxmlformats-officedocument.presentationml.commentAuthors+xml"/>
  <Override PartName="/ppt/comments/comment2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comments/comment9.xml" ContentType="application/vnd.openxmlformats-officedocument.presentationml.comment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comments/comment7.xml" ContentType="application/vnd.openxmlformats-officedocument.presentationml.comments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comments/comment5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comments/comment3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10.xml" ContentType="application/vnd.openxmlformats-officedocument.presentationml.comments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5143500" type="screen16x9"/>
  <p:notesSz cx="6858000" cy="9144000"/>
  <p:embeddedFontLst>
    <p:embeddedFont>
      <p:font typeface="Calibri" pitchFamily="34" charset="0"/>
      <p:regular r:id="rId32"/>
      <p:bold r:id="rId33"/>
      <p:italic r:id="rId34"/>
      <p:boldItalic r:id="rId35"/>
    </p:embeddedFont>
    <p:embeddedFont>
      <p:font typeface="Economica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ens Bartelheimer" initials="JB" lastIdx="1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5" d="100"/>
          <a:sy n="145" d="100"/>
        </p:scale>
        <p:origin x="-354" y="-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7788" cy="7373778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3-17T13:09:25.546" idx="1">
    <p:pos x="3014" y="590"/>
    <p:text>do we have basket icon for the basket?</p:text>
  </p:cm>
  <p:cm authorId="0" dt="2017-03-17T14:07:19.702" idx="2">
    <p:pos x="2874" y="2061"/>
    <p:text>tweets on the main page are not needed. </p:tex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3-17T13:29:51.438" idx="18">
    <p:pos x="3094" y="1195"/>
    <p:text>On the user profile we need a screen for associating your account with a twitter account. 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3-17T13:13:09.313" idx="5">
    <p:pos x="5332" y="589"/>
    <p:text>Could we add labels outside the input field? I have found the following screenshot in the style guide</p:text>
  </p:cm>
  <p:cm authorId="0" dt="2017-03-17T13:13:35.095" idx="6">
    <p:pos x="2708" y="1444"/>
    <p:text>no text field needed</p:text>
  </p:cm>
  <p:cm authorId="0" dt="2017-03-17T13:15:03.679" idx="7">
    <p:pos x="3130" y="2505"/>
    <p:text>I would prefer a layout horizontal layout instead of vertical. As done in the previous layout. We should find a way to show that it whether or not. The use must only fill one form.   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3-17T13:16:10.472" idx="8">
    <p:pos x="4129" y="1655"/>
    <p:text>Why book table UI? 
After the usere presses book table he recives only a confirmation mail. 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3-17T13:17:25.059" idx="9">
    <p:pos x="2529" y="2356"/>
    <p:text>we should add a small sentence like please decide: do you join?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3-17T13:20:42.097" idx="10">
    <p:pos x="784" y="2400"/>
    <p:text>Is it possible to move the filter on top of the menu, not on the left. See previous prototype.</p:text>
  </p:cm>
  <p:cm authorId="0" dt="2017-03-17T13:22:10.755" idx="11">
    <p:pos x="1356" y="1556"/>
    <p:text>I would prefer buttons and no a kombolist for choosing the meat.....</p:text>
  </p:cm>
  <p:cm authorId="0" dt="2017-03-17T13:22:39.878" idx="12">
    <p:pos x="1531" y="1145"/>
    <p:text>I would prefer to see the twitter feeds on the screen directly. </p:tex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3-17T13:26:06.265" idx="15">
    <p:pos x="3031" y="1642"/>
    <p:text>I miss a order button</p:tex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3-17T13:24:43.327" idx="13">
    <p:pos x="2952" y="2704"/>
    <p:text>Could we move the "message" next to the input field?</p:text>
  </p:cm>
  <p:cm authorId="0" dt="2017-03-17T13:25:19.283" idx="14">
    <p:pos x="3164" y="1050"/>
    <p:text>I really like the idea of putting the order and booking on a "side menu" :-) :-) :-)</p:tex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3-17T13:27:17.651" idx="16">
    <p:pos x="3959" y="1651"/>
    <p:text>as mentioned before, I would like to see the ratings directly on the screen. </p:tex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3-17T13:27:50.465" idx="17">
    <p:pos x="4506" y="2148"/>
    <p:text>no login with twitter. maybe we will care about it later. 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Shape 4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Shape 4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Portada 1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hape 8" descr="smartphone-925287_1920.jpg"/>
          <p:cNvPicPr preferRelativeResize="0"/>
          <p:nvPr/>
        </p:nvPicPr>
        <p:blipFill rotWithShape="1">
          <a:blip r:embed="rId2">
            <a:alphaModFix amt="50000"/>
          </a:blip>
          <a:srcRect t="7813" b="781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9" descr="Picture1.png"/>
          <p:cNvPicPr preferRelativeResize="0"/>
          <p:nvPr/>
        </p:nvPicPr>
        <p:blipFill rotWithShape="1">
          <a:blip r:embed="rId3">
            <a:alphaModFix/>
          </a:blip>
          <a:srcRect t="670" b="670"/>
          <a:stretch/>
        </p:blipFill>
        <p:spPr>
          <a:xfrm>
            <a:off x="0" y="3483506"/>
            <a:ext cx="9144000" cy="1659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5599" y="4413500"/>
            <a:ext cx="1903574" cy="5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2874575" y="2312600"/>
            <a:ext cx="5574600" cy="61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r" rtl="0">
              <a:spcBef>
                <a:spcPts val="0"/>
              </a:spcBef>
              <a:buNone/>
              <a:defRPr sz="36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147000" y="2929400"/>
            <a:ext cx="5277600" cy="37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r" rtl="0">
              <a:spcBef>
                <a:spcPts val="0"/>
              </a:spcBef>
              <a:buNone/>
              <a:defRPr sz="16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Contrato">
    <p:bg>
      <p:bgPr>
        <a:solidFill>
          <a:srgbClr val="E0E3E6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/>
        </p:nvSpPr>
        <p:spPr>
          <a:xfrm>
            <a:off x="440450" y="1368950"/>
            <a:ext cx="7987200" cy="216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rPr>
              <a:t>La información que contiene este documento es confidencial y propiedad de Capgemini. Copyright© 2015 Capgemini. Todos los derechos reservados.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000">
              <a:solidFill>
                <a:srgbClr val="0098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La información relativa a los conceptos, ideas, metodologías y otros materiales utilizados está estrictamente limitada al uso de los colaboradores del IVI, y únicamente para la consideración de la propuesta y evaluación de las competencias y capacidades de Capgemini, sobre la colaboración que puede dar IVI dentro del marco y del contexto de la presente propuesta de colaboración.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Las copias totales o parciales de los materiales que constituyen la propuesta no pueden ser facilitados a otras entidades, además de  al IVI, sin el permiso previo por escrito de Capgemini.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Las referencias a IVIs o a otras entidades que figuran en la propuesta no deberán ser utilizadas sin la autorización previa de Capgemini.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" name="Shape 113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4" name="Shape 114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15" name="Shape 115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6" name="Shape 116"/>
          <p:cNvSpPr/>
          <p:nvPr/>
        </p:nvSpPr>
        <p:spPr>
          <a:xfrm>
            <a:off x="8595300" y="402300"/>
            <a:ext cx="548700" cy="54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-9050" y="0"/>
            <a:ext cx="9144000" cy="67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-9050" y="222600"/>
            <a:ext cx="8952600" cy="72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/>
          <p:nvPr/>
        </p:nvSpPr>
        <p:spPr>
          <a:xfrm rot="5400000">
            <a:off x="32350" y="856900"/>
            <a:ext cx="349500" cy="4323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0" name="Shape 120"/>
          <p:cNvSpPr/>
          <p:nvPr/>
        </p:nvSpPr>
        <p:spPr>
          <a:xfrm rot="10800000">
            <a:off x="-9050" y="951000"/>
            <a:ext cx="387600" cy="574800"/>
          </a:xfrm>
          <a:prstGeom prst="flowChartDelay">
            <a:avLst/>
          </a:prstGeom>
          <a:solidFill>
            <a:srgbClr val="E0E3E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21" name="Shape 1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0450" y="164612"/>
            <a:ext cx="2628932" cy="6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rato sin texto">
    <p:bg>
      <p:bgPr>
        <a:solidFill>
          <a:srgbClr val="E0E3E6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440450" y="1886775"/>
            <a:ext cx="7986900" cy="154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2"/>
          </p:nvPr>
        </p:nvSpPr>
        <p:spPr>
          <a:xfrm>
            <a:off x="440450" y="1369450"/>
            <a:ext cx="7986900" cy="51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6" name="Shape 126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7" name="Shape 127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28" name="Shape 128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9" name="Shape 129"/>
          <p:cNvSpPr/>
          <p:nvPr/>
        </p:nvSpPr>
        <p:spPr>
          <a:xfrm>
            <a:off x="8595300" y="402300"/>
            <a:ext cx="548700" cy="54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-9050" y="0"/>
            <a:ext cx="9144000" cy="67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-9050" y="222600"/>
            <a:ext cx="8952600" cy="72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2" name="Shape 132"/>
          <p:cNvSpPr/>
          <p:nvPr/>
        </p:nvSpPr>
        <p:spPr>
          <a:xfrm rot="5400000">
            <a:off x="550" y="888700"/>
            <a:ext cx="413100" cy="4323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/>
          <p:nvPr/>
        </p:nvSpPr>
        <p:spPr>
          <a:xfrm rot="10800000">
            <a:off x="-9050" y="951000"/>
            <a:ext cx="387600" cy="574800"/>
          </a:xfrm>
          <a:prstGeom prst="flowChartDelay">
            <a:avLst/>
          </a:prstGeom>
          <a:solidFill>
            <a:srgbClr val="E0E3E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34" name="Shape 1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0450" y="164612"/>
            <a:ext cx="2628932" cy="6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Contraportada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hape 1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4325" y="1222450"/>
            <a:ext cx="9252650" cy="399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5924" y="829223"/>
            <a:ext cx="2628925" cy="208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/>
        </p:nvSpPr>
        <p:spPr>
          <a:xfrm>
            <a:off x="6520050" y="4633800"/>
            <a:ext cx="2344800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57142"/>
              <a:buFont typeface="Arial"/>
              <a:buNone/>
            </a:pPr>
            <a:r>
              <a:rPr lang="en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2016 Capgemini. All rights reserved.</a:t>
            </a:r>
          </a:p>
          <a:p>
            <a:pPr lvl="0" algn="r" rtl="0">
              <a:spcBef>
                <a:spcPts val="0"/>
              </a:spcBef>
              <a:buNone/>
            </a:pP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 txBox="1"/>
          <p:nvPr/>
        </p:nvSpPr>
        <p:spPr>
          <a:xfrm>
            <a:off x="1040525" y="2541000"/>
            <a:ext cx="5399700" cy="232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Acerca de Capgemini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 alrededor de 120.000 empleados en 40 países, Capgemini es uno de los principales líderes en servicios de consultoría, tecnología y outsourcing del mundo. El Grupo Capgemini ha alcanzado unos ingresos globales de 9.700 millones de euros en 2011.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Capgemini en colaboración con sus clientes, crea y proporciona las soluciones tecnológicas y de negocio que mejor se ajustan a sus necesidades y que conducen a alcanzar los resultados deseados.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Siendo una organización profundamente multicultural, Capgemini ha desarrollado su propia forma de trabajar, la Collaborative Business Experience </a:t>
            </a:r>
            <a:r>
              <a:rPr lang="en" sz="1000" baseline="30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TM</a:t>
            </a: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basada en su modelo de producción Rightshore ®.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Para más información: www.es.capgemini.com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7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Rightshore</a:t>
            </a:r>
            <a:r>
              <a:rPr lang="en" sz="1200" i="1" baseline="30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®</a:t>
            </a:r>
            <a:r>
              <a:rPr lang="en" sz="7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is a trademark belonging to Capgemini</a:t>
            </a:r>
          </a:p>
        </p:txBody>
      </p:sp>
      <p:pic>
        <p:nvPicPr>
          <p:cNvPr id="140" name="Shape 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350" y="449687"/>
            <a:ext cx="2628932" cy="6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raportada sin texto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1040525" y="2528250"/>
            <a:ext cx="5479500" cy="20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43" name="Shape 1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35924" y="829223"/>
            <a:ext cx="2628925" cy="208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325" y="1222450"/>
            <a:ext cx="9252650" cy="399724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/>
        </p:nvSpPr>
        <p:spPr>
          <a:xfrm>
            <a:off x="6520050" y="4633800"/>
            <a:ext cx="2344800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57142"/>
              <a:buFont typeface="Arial"/>
              <a:buNone/>
            </a:pPr>
            <a:r>
              <a:rPr lang="en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2016 Capgemini. All rights reserved.</a:t>
            </a:r>
          </a:p>
          <a:p>
            <a:pPr lvl="0" algn="r" rtl="0">
              <a:spcBef>
                <a:spcPts val="0"/>
              </a:spcBef>
              <a:buNone/>
            </a:pP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350" y="449687"/>
            <a:ext cx="2628932" cy="60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>
            <a:spLocks noGrp="1"/>
          </p:cNvSpPr>
          <p:nvPr>
            <p:ph type="body" idx="2"/>
          </p:nvPr>
        </p:nvSpPr>
        <p:spPr>
          <a:xfrm>
            <a:off x="1040525" y="2528250"/>
            <a:ext cx="5479500" cy="20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2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3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3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2744012" y="756700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58" name="Shape 158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59" name="Shape 159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4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4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5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ada 2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 14" descr="Picture1.jpg"/>
          <p:cNvPicPr preferRelativeResize="0"/>
          <p:nvPr/>
        </p:nvPicPr>
        <p:blipFill rotWithShape="1">
          <a:blip r:embed="rId2">
            <a:alphaModFix/>
          </a:blip>
          <a:srcRect t="9376" b="9376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15" descr="Picture1.png"/>
          <p:cNvPicPr preferRelativeResize="0"/>
          <p:nvPr/>
        </p:nvPicPr>
        <p:blipFill rotWithShape="1">
          <a:blip r:embed="rId3">
            <a:alphaModFix/>
          </a:blip>
          <a:srcRect t="670" b="670"/>
          <a:stretch/>
        </p:blipFill>
        <p:spPr>
          <a:xfrm>
            <a:off x="0" y="3483506"/>
            <a:ext cx="9144000" cy="1659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5599" y="4413500"/>
            <a:ext cx="1903574" cy="5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694800" y="2312600"/>
            <a:ext cx="5574600" cy="61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36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694800" y="2929400"/>
            <a:ext cx="5277600" cy="37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5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6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6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85" name="Shape 18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86" name="Shape 18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Índice">
    <p:bg>
      <p:bgPr>
        <a:solidFill>
          <a:srgbClr val="FFFFFF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hape 20"/>
          <p:cNvCxnSpPr>
            <a:stCxn id="21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2" name="Shape 22"/>
          <p:cNvCxnSpPr>
            <a:stCxn id="21" idx="1"/>
            <a:endCxn id="21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3" name="Shape 23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4" name="Shape 24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" name="Shape 26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7" name="Shape 27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8" name="Shape 28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29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78207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49100" y="949600"/>
            <a:ext cx="79785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5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●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○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■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●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○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■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●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○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■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/>
          <p:nvPr/>
        </p:nvSpPr>
        <p:spPr>
          <a:xfrm rot="5400000">
            <a:off x="33100" y="475150"/>
            <a:ext cx="348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se con título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>
            <a:stCxn id="36" idx="1"/>
            <a:endCxn id="36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37" name="Shape 37" descr="laptop-602620_1920.jpg"/>
          <p:cNvPicPr preferRelativeResize="0"/>
          <p:nvPr/>
        </p:nvPicPr>
        <p:blipFill rotWithShape="1">
          <a:blip r:embed="rId2">
            <a:alphaModFix amt="50000"/>
          </a:blip>
          <a:srcRect t="7813" b="781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Shape 38" descr="Picture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93824"/>
            <a:ext cx="9144000" cy="161219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7275" y="1697650"/>
            <a:ext cx="9171300" cy="66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14575" y="2407750"/>
            <a:ext cx="9171300" cy="66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2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44"/>
          <p:cNvSpPr/>
          <p:nvPr/>
        </p:nvSpPr>
        <p:spPr>
          <a:xfrm rot="5400000">
            <a:off x="28600" y="479650"/>
            <a:ext cx="357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" name="Shape 45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6" name="Shape 46"/>
          <p:cNvCxnSpPr>
            <a:stCxn id="47" idx="1"/>
            <a:endCxn id="47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8" name="Shape 48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449100" y="1005475"/>
            <a:ext cx="79785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" name="Shape 52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53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4" name="Shape 54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55" name="Shape 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6723" y="4782499"/>
            <a:ext cx="1073021" cy="34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e dos columna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hape 57"/>
          <p:cNvCxnSpPr>
            <a:stCxn id="58" idx="1"/>
            <a:endCxn id="58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9" name="Shape 59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0" name="Shape 60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/>
          <p:nvPr/>
        </p:nvSpPr>
        <p:spPr>
          <a:xfrm rot="5400000">
            <a:off x="28600" y="479650"/>
            <a:ext cx="357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449100" y="1005475"/>
            <a:ext cx="41553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2"/>
          </p:nvPr>
        </p:nvSpPr>
        <p:spPr>
          <a:xfrm>
            <a:off x="4528200" y="1005475"/>
            <a:ext cx="41553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" name="Shape 68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9" name="Shape 69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0" name="Shape 70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úmero grand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hape 72"/>
          <p:cNvCxnSpPr>
            <a:stCxn id="73" idx="1"/>
            <a:endCxn id="73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4" name="Shape 74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76" name="Shape 76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" name="Shape 77"/>
          <p:cNvSpPr/>
          <p:nvPr/>
        </p:nvSpPr>
        <p:spPr>
          <a:xfrm rot="5400000">
            <a:off x="28600" y="479650"/>
            <a:ext cx="357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78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" name="Shape 82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3" name="Shape 83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4" name="Shape 84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5" name="Shape 85"/>
          <p:cNvSpPr txBox="1">
            <a:spLocks noGrp="1"/>
          </p:cNvSpPr>
          <p:nvPr>
            <p:ph type="title" idx="2"/>
          </p:nvPr>
        </p:nvSpPr>
        <p:spPr>
          <a:xfrm>
            <a:off x="641175" y="961750"/>
            <a:ext cx="7816800" cy="171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10000" b="1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ubTitle" idx="1"/>
          </p:nvPr>
        </p:nvSpPr>
        <p:spPr>
          <a:xfrm>
            <a:off x="-7275" y="2367975"/>
            <a:ext cx="9144000" cy="45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descripció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Shape 88"/>
          <p:cNvCxnSpPr>
            <a:stCxn id="89" idx="1"/>
            <a:endCxn id="89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0" name="Shape 90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" name="Shape 91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92" name="Shape 92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/>
          <p:nvPr/>
        </p:nvSpPr>
        <p:spPr>
          <a:xfrm rot="5400000">
            <a:off x="28600" y="479650"/>
            <a:ext cx="357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8" name="Shape 98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9" name="Shape 99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00" name="Shape 100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3584725" y="1005475"/>
            <a:ext cx="50988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title" idx="2"/>
          </p:nvPr>
        </p:nvSpPr>
        <p:spPr>
          <a:xfrm>
            <a:off x="459025" y="1012750"/>
            <a:ext cx="31257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2600">
                <a:solidFill>
                  <a:srgbClr val="02B9EF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e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" name="Shape 105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6" name="Shape 106"/>
          <p:cNvCxnSpPr>
            <a:stCxn id="107" idx="1"/>
            <a:endCxn id="107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8" name="Shape 108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09" name="Shape 109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6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8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9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650250" y="373900"/>
            <a:ext cx="3457500" cy="3457500"/>
          </a:xfrm>
          <a:prstGeom prst="ellipse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  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1028050" y="1321000"/>
            <a:ext cx="3101100" cy="1020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Wireframes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low fidelity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subTitle" idx="1"/>
          </p:nvPr>
        </p:nvSpPr>
        <p:spPr>
          <a:xfrm>
            <a:off x="1028050" y="2547400"/>
            <a:ext cx="3060300" cy="378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My Thai Star - Devon Example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Invite friends: </a:t>
            </a:r>
            <a:r>
              <a:rPr lang="en" sz="1800">
                <a:solidFill>
                  <a:srgbClr val="FFFFFF"/>
                </a:solidFill>
              </a:rPr>
              <a:t>Find table by reservation info</a:t>
            </a:r>
          </a:p>
        </p:txBody>
      </p:sp>
      <p:pic>
        <p:nvPicPr>
          <p:cNvPr id="268" name="Shape 268" descr="7-see_all_reservation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375" y="732600"/>
            <a:ext cx="4816250" cy="384334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>
            <a:spLocks noGrp="1"/>
          </p:cNvSpPr>
          <p:nvPr>
            <p:ph type="body" idx="2"/>
          </p:nvPr>
        </p:nvSpPr>
        <p:spPr>
          <a:xfrm>
            <a:off x="6431344" y="2085625"/>
            <a:ext cx="202170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WAITER AREA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Reservations list</a:t>
            </a:r>
          </a:p>
        </p:txBody>
      </p:sp>
      <p:cxnSp>
        <p:nvCxnSpPr>
          <p:cNvPr id="270" name="Shape 270"/>
          <p:cNvCxnSpPr>
            <a:endCxn id="269" idx="1"/>
          </p:cNvCxnSpPr>
          <p:nvPr/>
        </p:nvCxnSpPr>
        <p:spPr>
          <a:xfrm rot="10800000" flipH="1">
            <a:off x="5362444" y="2687125"/>
            <a:ext cx="1068900" cy="3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  <p:sp>
        <p:nvSpPr>
          <p:cNvPr id="271" name="Shape 271"/>
          <p:cNvSpPr/>
          <p:nvPr/>
        </p:nvSpPr>
        <p:spPr>
          <a:xfrm>
            <a:off x="560825" y="739650"/>
            <a:ext cx="4816200" cy="38433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/>
        </p:nvSpPr>
        <p:spPr>
          <a:xfrm>
            <a:off x="482600" y="831900"/>
            <a:ext cx="3246900" cy="38217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Invite friends: </a:t>
            </a:r>
            <a:r>
              <a:rPr lang="en" sz="1800">
                <a:solidFill>
                  <a:srgbClr val="FFFFFF"/>
                </a:solidFill>
              </a:rPr>
              <a:t>Cancel invite</a:t>
            </a:r>
          </a:p>
        </p:txBody>
      </p:sp>
      <p:pic>
        <p:nvPicPr>
          <p:cNvPr id="278" name="Shape 278" descr="invitation_confir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599" y="831998"/>
            <a:ext cx="3246899" cy="38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Shape 279"/>
          <p:cNvSpPr txBox="1">
            <a:spLocks noGrp="1"/>
          </p:cNvSpPr>
          <p:nvPr>
            <p:ph type="body" idx="2"/>
          </p:nvPr>
        </p:nvSpPr>
        <p:spPr>
          <a:xfrm>
            <a:off x="5453925" y="2085625"/>
            <a:ext cx="322950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EMAIL NEWSLETTER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Confirmation email with cancel invitation option</a:t>
            </a:r>
          </a:p>
        </p:txBody>
      </p:sp>
      <p:cxnSp>
        <p:nvCxnSpPr>
          <p:cNvPr id="280" name="Shape 280"/>
          <p:cNvCxnSpPr>
            <a:endCxn id="279" idx="1"/>
          </p:cNvCxnSpPr>
          <p:nvPr/>
        </p:nvCxnSpPr>
        <p:spPr>
          <a:xfrm rot="10800000" flipH="1">
            <a:off x="3746925" y="2687125"/>
            <a:ext cx="1707000" cy="3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subTitle" idx="1"/>
          </p:nvPr>
        </p:nvSpPr>
        <p:spPr>
          <a:xfrm>
            <a:off x="14575" y="24077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MY THAI STAR</a:t>
            </a:r>
          </a:p>
        </p:txBody>
      </p:sp>
      <p:sp>
        <p:nvSpPr>
          <p:cNvPr id="286" name="Shape 286"/>
          <p:cNvSpPr txBox="1">
            <a:spLocks noGrp="1"/>
          </p:cNvSpPr>
          <p:nvPr>
            <p:ph type="title"/>
          </p:nvPr>
        </p:nvSpPr>
        <p:spPr>
          <a:xfrm>
            <a:off x="7275" y="16976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Digital menu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Digital menu: </a:t>
            </a:r>
            <a:r>
              <a:rPr lang="en" sz="1800">
                <a:solidFill>
                  <a:srgbClr val="FFFFFF"/>
                </a:solidFill>
              </a:rPr>
              <a:t>Filter menu</a:t>
            </a:r>
          </a:p>
        </p:txBody>
      </p:sp>
      <p:pic>
        <p:nvPicPr>
          <p:cNvPr id="292" name="Shape 292" descr="2-digital_menu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425" y="820775"/>
            <a:ext cx="4223400" cy="353920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93" name="Shape 293"/>
          <p:cNvSpPr txBox="1">
            <a:spLocks noGrp="1"/>
          </p:cNvSpPr>
          <p:nvPr>
            <p:ph type="body" idx="2"/>
          </p:nvPr>
        </p:nvSpPr>
        <p:spPr>
          <a:xfrm>
            <a:off x="5911125" y="2009425"/>
            <a:ext cx="322950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chemeClr val="accent1"/>
                </a:solidFill>
              </a:rPr>
              <a:t>MENU UI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accent1"/>
                </a:solidFill>
              </a:rPr>
              <a:t>Filters</a:t>
            </a:r>
          </a:p>
        </p:txBody>
      </p:sp>
      <p:sp>
        <p:nvSpPr>
          <p:cNvPr id="294" name="Shape 294"/>
          <p:cNvSpPr/>
          <p:nvPr/>
        </p:nvSpPr>
        <p:spPr>
          <a:xfrm>
            <a:off x="647425" y="1126750"/>
            <a:ext cx="955800" cy="32331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95" name="Shape 295"/>
          <p:cNvCxnSpPr>
            <a:stCxn id="294" idx="2"/>
            <a:endCxn id="293" idx="1"/>
          </p:cNvCxnSpPr>
          <p:nvPr/>
        </p:nvCxnSpPr>
        <p:spPr>
          <a:xfrm rot="-5400000">
            <a:off x="2643775" y="1092400"/>
            <a:ext cx="1749000" cy="4785900"/>
          </a:xfrm>
          <a:prstGeom prst="bentConnector4">
            <a:avLst>
              <a:gd name="adj1" fmla="val -8006"/>
              <a:gd name="adj2" fmla="val 90826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Digital menu: </a:t>
            </a:r>
            <a:r>
              <a:rPr lang="en" sz="1800">
                <a:solidFill>
                  <a:srgbClr val="FFFFFF"/>
                </a:solidFill>
              </a:rPr>
              <a:t>Define order</a:t>
            </a:r>
          </a:p>
        </p:txBody>
      </p:sp>
      <p:pic>
        <p:nvPicPr>
          <p:cNvPr id="301" name="Shape 301" descr="2-digital_menu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25" y="820775"/>
            <a:ext cx="4223400" cy="353920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02" name="Shape 302"/>
          <p:cNvSpPr txBox="1">
            <a:spLocks noGrp="1"/>
          </p:cNvSpPr>
          <p:nvPr>
            <p:ph type="body" idx="2"/>
          </p:nvPr>
        </p:nvSpPr>
        <p:spPr>
          <a:xfrm>
            <a:off x="4960150" y="2362200"/>
            <a:ext cx="994500" cy="536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MENU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Select dishes</a:t>
            </a:r>
          </a:p>
        </p:txBody>
      </p:sp>
      <p:sp>
        <p:nvSpPr>
          <p:cNvPr id="303" name="Shape 303"/>
          <p:cNvSpPr/>
          <p:nvPr/>
        </p:nvSpPr>
        <p:spPr>
          <a:xfrm>
            <a:off x="1117100" y="1441700"/>
            <a:ext cx="3153300" cy="26823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04" name="Shape 304"/>
          <p:cNvCxnSpPr>
            <a:stCxn id="303" idx="2"/>
          </p:cNvCxnSpPr>
          <p:nvPr/>
        </p:nvCxnSpPr>
        <p:spPr>
          <a:xfrm rot="-5400000">
            <a:off x="3094400" y="2249150"/>
            <a:ext cx="1474200" cy="2275500"/>
          </a:xfrm>
          <a:prstGeom prst="bentConnector4">
            <a:avLst>
              <a:gd name="adj1" fmla="val -28460"/>
              <a:gd name="adj2" fmla="val 84644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  <p:pic>
        <p:nvPicPr>
          <p:cNvPr id="305" name="Shape 305" descr="5-send_order.png"/>
          <p:cNvPicPr preferRelativeResize="0"/>
          <p:nvPr/>
        </p:nvPicPr>
        <p:blipFill rotWithShape="1">
          <a:blip r:embed="rId4">
            <a:alphaModFix/>
          </a:blip>
          <a:srcRect l="49" r="49"/>
          <a:stretch/>
        </p:blipFill>
        <p:spPr>
          <a:xfrm>
            <a:off x="5954649" y="1559700"/>
            <a:ext cx="2960750" cy="248108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06" name="Shape 306"/>
          <p:cNvSpPr/>
          <p:nvPr/>
        </p:nvSpPr>
        <p:spPr>
          <a:xfrm>
            <a:off x="8085677" y="1559700"/>
            <a:ext cx="829800" cy="13389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07" name="Shape 307"/>
          <p:cNvCxnSpPr>
            <a:endCxn id="306" idx="0"/>
          </p:cNvCxnSpPr>
          <p:nvPr/>
        </p:nvCxnSpPr>
        <p:spPr>
          <a:xfrm rot="10800000" flipH="1">
            <a:off x="5470277" y="1559700"/>
            <a:ext cx="3030299" cy="805500"/>
          </a:xfrm>
          <a:prstGeom prst="bentConnector4">
            <a:avLst>
              <a:gd name="adj1" fmla="val 532"/>
              <a:gd name="adj2" fmla="val 129562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lg" len="lg"/>
            <a:tailEnd type="triangle" w="lg" len="lg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Digital menu: </a:t>
            </a:r>
            <a:r>
              <a:rPr lang="en" sz="1800">
                <a:solidFill>
                  <a:srgbClr val="FFFFFF"/>
                </a:solidFill>
              </a:rPr>
              <a:t>Order the order</a:t>
            </a:r>
          </a:p>
        </p:txBody>
      </p:sp>
      <p:pic>
        <p:nvPicPr>
          <p:cNvPr id="313" name="Shape 313" descr="5-send_order.png"/>
          <p:cNvPicPr preferRelativeResize="0"/>
          <p:nvPr/>
        </p:nvPicPr>
        <p:blipFill rotWithShape="1">
          <a:blip r:embed="rId3">
            <a:alphaModFix/>
          </a:blip>
          <a:srcRect l="49" r="49"/>
          <a:stretch/>
        </p:blipFill>
        <p:spPr>
          <a:xfrm>
            <a:off x="647425" y="1125575"/>
            <a:ext cx="4223399" cy="353920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14" name="Shape 314" descr="order_confir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2299" y="1062862"/>
            <a:ext cx="3081862" cy="362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 txBox="1">
            <a:spLocks noGrp="1"/>
          </p:cNvSpPr>
          <p:nvPr>
            <p:ph type="body" idx="2"/>
          </p:nvPr>
        </p:nvSpPr>
        <p:spPr>
          <a:xfrm>
            <a:off x="647425" y="611537"/>
            <a:ext cx="2453100" cy="48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MENU UI ORDER THE ORDER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Send order</a:t>
            </a:r>
          </a:p>
        </p:txBody>
      </p:sp>
      <p:sp>
        <p:nvSpPr>
          <p:cNvPr id="316" name="Shape 316"/>
          <p:cNvSpPr txBox="1">
            <a:spLocks noGrp="1"/>
          </p:cNvSpPr>
          <p:nvPr>
            <p:ph type="body" idx="2"/>
          </p:nvPr>
        </p:nvSpPr>
        <p:spPr>
          <a:xfrm>
            <a:off x="5472300" y="611537"/>
            <a:ext cx="2453100" cy="48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EMAIL NEWSLETTER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Order confirmation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Digital menu: </a:t>
            </a:r>
            <a:r>
              <a:rPr lang="en" sz="1800">
                <a:solidFill>
                  <a:srgbClr val="FFFFFF"/>
                </a:solidFill>
              </a:rPr>
              <a:t>Order the order - precondition for ordering</a:t>
            </a:r>
          </a:p>
        </p:txBody>
      </p:sp>
      <p:pic>
        <p:nvPicPr>
          <p:cNvPr id="322" name="Shape 322" descr="3-digital_menu_ord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425" y="820775"/>
            <a:ext cx="4223400" cy="353920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23" name="Shape 323"/>
          <p:cNvSpPr/>
          <p:nvPr/>
        </p:nvSpPr>
        <p:spPr>
          <a:xfrm>
            <a:off x="3698250" y="2657850"/>
            <a:ext cx="1172700" cy="17022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4" name="Shape 324"/>
          <p:cNvSpPr txBox="1">
            <a:spLocks noGrp="1"/>
          </p:cNvSpPr>
          <p:nvPr>
            <p:ph type="body" idx="2"/>
          </p:nvPr>
        </p:nvSpPr>
        <p:spPr>
          <a:xfrm>
            <a:off x="6167573" y="2907450"/>
            <a:ext cx="245310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MENU UI ORDER THE ORDER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chemeClr val="accent1"/>
                </a:solidFill>
              </a:rPr>
              <a:t>precondition for ordering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You need book a table or introduce an invitatio ID to order menu.</a:t>
            </a:r>
          </a:p>
        </p:txBody>
      </p:sp>
      <p:cxnSp>
        <p:nvCxnSpPr>
          <p:cNvPr id="325" name="Shape 325"/>
          <p:cNvCxnSpPr>
            <a:endCxn id="324" idx="1"/>
          </p:cNvCxnSpPr>
          <p:nvPr/>
        </p:nvCxnSpPr>
        <p:spPr>
          <a:xfrm rot="10800000" flipH="1">
            <a:off x="4870973" y="3508950"/>
            <a:ext cx="1296600" cy="3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Digital menu: </a:t>
            </a:r>
            <a:r>
              <a:rPr lang="en" sz="1800">
                <a:solidFill>
                  <a:srgbClr val="FFFFFF"/>
                </a:solidFill>
              </a:rPr>
              <a:t>Cancel order</a:t>
            </a:r>
          </a:p>
        </p:txBody>
      </p:sp>
      <p:pic>
        <p:nvPicPr>
          <p:cNvPr id="331" name="Shape 331" descr="order_confir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599" y="831998"/>
            <a:ext cx="3246899" cy="38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Shape 332"/>
          <p:cNvSpPr txBox="1">
            <a:spLocks noGrp="1"/>
          </p:cNvSpPr>
          <p:nvPr>
            <p:ph type="body" idx="2"/>
          </p:nvPr>
        </p:nvSpPr>
        <p:spPr>
          <a:xfrm>
            <a:off x="5453925" y="2085625"/>
            <a:ext cx="322950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EMAIL NEWSLETTER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Confirmation email with cancel order</a:t>
            </a:r>
          </a:p>
        </p:txBody>
      </p:sp>
      <p:cxnSp>
        <p:nvCxnSpPr>
          <p:cNvPr id="333" name="Shape 333"/>
          <p:cNvCxnSpPr/>
          <p:nvPr/>
        </p:nvCxnSpPr>
        <p:spPr>
          <a:xfrm rot="10800000" flipH="1">
            <a:off x="3670725" y="2687125"/>
            <a:ext cx="1707000" cy="3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  <p:sp>
        <p:nvSpPr>
          <p:cNvPr id="334" name="Shape 334"/>
          <p:cNvSpPr/>
          <p:nvPr/>
        </p:nvSpPr>
        <p:spPr>
          <a:xfrm>
            <a:off x="479550" y="820925"/>
            <a:ext cx="3246900" cy="38217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Digital menu: </a:t>
            </a:r>
            <a:r>
              <a:rPr lang="en" sz="1800">
                <a:solidFill>
                  <a:srgbClr val="FFFFFF"/>
                </a:solidFill>
              </a:rPr>
              <a:t>Read Twitter rating for dishes</a:t>
            </a:r>
          </a:p>
        </p:txBody>
      </p:sp>
      <p:pic>
        <p:nvPicPr>
          <p:cNvPr id="340" name="Shape 340" descr="2-digital_menu_twitt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8325" y="896975"/>
            <a:ext cx="4223400" cy="3539209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41" name="Shape 341" descr="2-digital_menu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5400" y="896975"/>
            <a:ext cx="4223400" cy="3539209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42" name="Shape 342"/>
          <p:cNvSpPr/>
          <p:nvPr/>
        </p:nvSpPr>
        <p:spPr>
          <a:xfrm>
            <a:off x="1845050" y="2075700"/>
            <a:ext cx="463200" cy="2112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5787150" y="1465925"/>
            <a:ext cx="1040400" cy="13737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44" name="Shape 344"/>
          <p:cNvCxnSpPr>
            <a:stCxn id="342" idx="3"/>
            <a:endCxn id="343" idx="1"/>
          </p:cNvCxnSpPr>
          <p:nvPr/>
        </p:nvCxnSpPr>
        <p:spPr>
          <a:xfrm rot="10800000" flipH="1">
            <a:off x="2308250" y="2152800"/>
            <a:ext cx="3478800" cy="285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  <p:sp>
        <p:nvSpPr>
          <p:cNvPr id="345" name="Shape 345"/>
          <p:cNvSpPr txBox="1">
            <a:spLocks noGrp="1"/>
          </p:cNvSpPr>
          <p:nvPr>
            <p:ph type="body" idx="2"/>
          </p:nvPr>
        </p:nvSpPr>
        <p:spPr>
          <a:xfrm>
            <a:off x="6827550" y="1465925"/>
            <a:ext cx="1731300" cy="510900"/>
          </a:xfrm>
          <a:prstGeom prst="rect">
            <a:avLst/>
          </a:prstGeom>
          <a:solidFill>
            <a:srgbClr val="FFFFFF">
              <a:alpha val="76150"/>
            </a:srgbClr>
          </a:solidFill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MENU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Twitter rating for dishes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>
            <a:spLocks noGrp="1"/>
          </p:cNvSpPr>
          <p:nvPr>
            <p:ph type="subTitle" idx="1"/>
          </p:nvPr>
        </p:nvSpPr>
        <p:spPr>
          <a:xfrm>
            <a:off x="14575" y="24077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MY THAI STAR</a:t>
            </a:r>
          </a:p>
        </p:txBody>
      </p:sp>
      <p:sp>
        <p:nvSpPr>
          <p:cNvPr id="351" name="Shape 351"/>
          <p:cNvSpPr txBox="1">
            <a:spLocks noGrp="1"/>
          </p:cNvSpPr>
          <p:nvPr>
            <p:ph type="title"/>
          </p:nvPr>
        </p:nvSpPr>
        <p:spPr>
          <a:xfrm>
            <a:off x="7275" y="16976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User profile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830100" y="797200"/>
            <a:ext cx="3303600" cy="393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 dirty="0">
                <a:solidFill>
                  <a:srgbClr val="999999"/>
                </a:solidFill>
              </a:rPr>
              <a:t>Invite friends</a:t>
            </a:r>
          </a:p>
          <a:p>
            <a:pPr lvl="0">
              <a:spcBef>
                <a:spcPts val="0"/>
              </a:spcBef>
              <a:buNone/>
            </a:pPr>
            <a:r>
              <a:rPr lang="en" sz="1200" smtClean="0">
                <a:solidFill>
                  <a:srgbClr val="999999"/>
                </a:solidFill>
              </a:rPr>
              <a:t>Create </a:t>
            </a:r>
            <a:r>
              <a:rPr lang="en" sz="1200">
                <a:solidFill>
                  <a:srgbClr val="999999"/>
                </a:solidFill>
              </a:rPr>
              <a:t>invite for friends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999999"/>
                </a:solidFill>
              </a:rPr>
              <a:t>Create reservation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999999"/>
                </a:solidFill>
              </a:rPr>
              <a:t>Handle Invite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999999"/>
                </a:solidFill>
              </a:rPr>
              <a:t>Revoke accepted invite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999999"/>
                </a:solidFill>
              </a:rPr>
              <a:t>Find table by reservation info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999999"/>
                </a:solidFill>
              </a:rPr>
              <a:t>Cancel invite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200" b="1" dirty="0">
                <a:solidFill>
                  <a:srgbClr val="999999"/>
                </a:solidFill>
              </a:rPr>
              <a:t>Digital menu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999999"/>
                </a:solidFill>
              </a:rPr>
              <a:t>	Filter menu</a:t>
            </a:r>
          </a:p>
          <a:p>
            <a:pPr marL="0" lvl="0" indent="45720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999999"/>
                </a:solidFill>
              </a:rPr>
              <a:t>Define order</a:t>
            </a:r>
          </a:p>
          <a:p>
            <a:pPr marL="0" lvl="0" indent="45720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999999"/>
                </a:solidFill>
              </a:rPr>
              <a:t>Order the order</a:t>
            </a:r>
          </a:p>
          <a:p>
            <a:pPr marL="0" lvl="0" indent="45720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999999"/>
                </a:solidFill>
              </a:rPr>
              <a:t>Cancel order</a:t>
            </a:r>
          </a:p>
          <a:p>
            <a:pPr marL="0" lvl="0" indent="45720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999999"/>
                </a:solidFill>
              </a:rPr>
              <a:t>Read Twitter rating for dishes</a:t>
            </a:r>
          </a:p>
          <a:p>
            <a:pPr marL="0" lvl="0" indent="457200" rtl="0">
              <a:spcBef>
                <a:spcPts val="0"/>
              </a:spcBef>
              <a:buNone/>
            </a:pPr>
            <a:endParaRPr sz="1200" dirty="0">
              <a:solidFill>
                <a:srgbClr val="999999"/>
              </a:solidFill>
            </a:endParaRPr>
          </a:p>
          <a:p>
            <a:pPr marL="0" lvl="0" indent="45720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999999"/>
                </a:solidFill>
              </a:rPr>
              <a:t>	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200" dirty="0"/>
          </a:p>
          <a:p>
            <a:pPr marL="457200" lvl="0" indent="0" rtl="0">
              <a:spcBef>
                <a:spcPts val="0"/>
              </a:spcBef>
              <a:buNone/>
            </a:pPr>
            <a:endParaRPr sz="1200" dirty="0"/>
          </a:p>
          <a:p>
            <a:pPr marL="457200" lvl="0" indent="0">
              <a:spcBef>
                <a:spcPts val="0"/>
              </a:spcBef>
              <a:buNone/>
            </a:pPr>
            <a:endParaRPr sz="1200" dirty="0"/>
          </a:p>
        </p:txBody>
      </p:sp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7820700" cy="591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Index</a:t>
            </a:r>
          </a:p>
        </p:txBody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4966200" y="797200"/>
            <a:ext cx="3303600" cy="393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solidFill>
                  <a:srgbClr val="999999"/>
                </a:solidFill>
              </a:rPr>
              <a:t>User profile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999999"/>
                </a:solidFill>
              </a:rPr>
              <a:t>	User profile</a:t>
            </a:r>
          </a:p>
          <a:p>
            <a:pPr lvl="0">
              <a:spcBef>
                <a:spcPts val="0"/>
              </a:spcBef>
              <a:buNone/>
            </a:pPr>
            <a:r>
              <a:rPr lang="en" sz="1200" b="1">
                <a:solidFill>
                  <a:srgbClr val="999999"/>
                </a:solidFill>
              </a:rPr>
              <a:t>Rate by Twitter</a:t>
            </a:r>
          </a:p>
          <a:p>
            <a:pPr lvl="0">
              <a:spcBef>
                <a:spcPts val="0"/>
              </a:spcBef>
              <a:buNone/>
            </a:pPr>
            <a:r>
              <a:rPr lang="en" sz="1200" b="1">
                <a:solidFill>
                  <a:srgbClr val="999999"/>
                </a:solidFill>
              </a:rPr>
              <a:t>	</a:t>
            </a:r>
            <a:r>
              <a:rPr lang="en" sz="1200">
                <a:solidFill>
                  <a:srgbClr val="999999"/>
                </a:solidFill>
              </a:rPr>
              <a:t>Receive mail to rate your dish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999999"/>
                </a:solidFill>
              </a:rPr>
              <a:t>	Rate your dish</a:t>
            </a:r>
          </a:p>
          <a:p>
            <a:pPr lvl="0">
              <a:spcBef>
                <a:spcPts val="0"/>
              </a:spcBef>
              <a:buNone/>
            </a:pPr>
            <a:r>
              <a:rPr lang="en" sz="1200" b="1">
                <a:solidFill>
                  <a:srgbClr val="999999"/>
                </a:solidFill>
              </a:rPr>
              <a:t>Waiter Cockpit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999999"/>
                </a:solidFill>
              </a:rPr>
              <a:t>	See all orders/reservations</a:t>
            </a:r>
          </a:p>
          <a:p>
            <a:pPr lvl="0" rtl="0">
              <a:spcBef>
                <a:spcPts val="0"/>
              </a:spcBef>
              <a:buNone/>
            </a:pPr>
            <a:endParaRPr sz="1000" b="1">
              <a:solidFill>
                <a:srgbClr val="999999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000">
              <a:solidFill>
                <a:srgbClr val="999999"/>
              </a:solidFill>
            </a:endParaRPr>
          </a:p>
          <a:p>
            <a:pPr marL="0" lvl="0" indent="457200" rtl="0">
              <a:spcBef>
                <a:spcPts val="0"/>
              </a:spcBef>
              <a:buNone/>
            </a:pPr>
            <a:endParaRPr sz="1000">
              <a:solidFill>
                <a:srgbClr val="999999"/>
              </a:solidFill>
            </a:endParaRPr>
          </a:p>
          <a:p>
            <a:pPr marL="0" lvl="0" indent="45720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	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000"/>
          </a:p>
          <a:p>
            <a:pPr marL="457200" lvl="0" indent="0" rtl="0">
              <a:spcBef>
                <a:spcPts val="0"/>
              </a:spcBef>
              <a:buNone/>
            </a:pPr>
            <a:endParaRPr sz="1000"/>
          </a:p>
          <a:p>
            <a:pPr marL="45720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User profile: </a:t>
            </a:r>
            <a:r>
              <a:rPr lang="en" sz="1800">
                <a:solidFill>
                  <a:srgbClr val="FFFFFF"/>
                </a:solidFill>
              </a:rPr>
              <a:t>User profile</a:t>
            </a:r>
          </a:p>
        </p:txBody>
      </p:sp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399" y="1253900"/>
            <a:ext cx="3984640" cy="333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Shape 358" descr="0-logi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7884" y="1253900"/>
            <a:ext cx="3984640" cy="3339113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Shape 359"/>
          <p:cNvSpPr txBox="1">
            <a:spLocks noGrp="1"/>
          </p:cNvSpPr>
          <p:nvPr>
            <p:ph type="body" idx="2"/>
          </p:nvPr>
        </p:nvSpPr>
        <p:spPr>
          <a:xfrm>
            <a:off x="351400" y="771950"/>
            <a:ext cx="3229500" cy="328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POP UP SIGN UP UI</a:t>
            </a:r>
          </a:p>
        </p:txBody>
      </p:sp>
      <p:sp>
        <p:nvSpPr>
          <p:cNvPr id="360" name="Shape 360"/>
          <p:cNvSpPr txBox="1">
            <a:spLocks noGrp="1"/>
          </p:cNvSpPr>
          <p:nvPr>
            <p:ph type="body" idx="2"/>
          </p:nvPr>
        </p:nvSpPr>
        <p:spPr>
          <a:xfrm>
            <a:off x="4846175" y="771950"/>
            <a:ext cx="3229500" cy="328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POP UP LOGIN UI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User profile: </a:t>
            </a:r>
            <a:r>
              <a:rPr lang="en" sz="1800">
                <a:solidFill>
                  <a:srgbClr val="FFFFFF"/>
                </a:solidFill>
              </a:rPr>
              <a:t>User profile</a:t>
            </a:r>
          </a:p>
        </p:txBody>
      </p:sp>
      <p:pic>
        <p:nvPicPr>
          <p:cNvPr id="366" name="Shape 366" descr="2-user_profile_area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399" y="1253900"/>
            <a:ext cx="3984640" cy="33391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Shape 367"/>
          <p:cNvSpPr/>
          <p:nvPr/>
        </p:nvSpPr>
        <p:spPr>
          <a:xfrm>
            <a:off x="3665725" y="1430525"/>
            <a:ext cx="609600" cy="3741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8" name="Shape 368"/>
          <p:cNvSpPr txBox="1">
            <a:spLocks noGrp="1"/>
          </p:cNvSpPr>
          <p:nvPr>
            <p:ph type="body" idx="2"/>
          </p:nvPr>
        </p:nvSpPr>
        <p:spPr>
          <a:xfrm>
            <a:off x="5418775" y="1253900"/>
            <a:ext cx="2453100" cy="73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USER PROFILE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Option reset password and logout</a:t>
            </a:r>
          </a:p>
        </p:txBody>
      </p:sp>
      <p:cxnSp>
        <p:nvCxnSpPr>
          <p:cNvPr id="369" name="Shape 369"/>
          <p:cNvCxnSpPr>
            <a:endCxn id="368" idx="1"/>
          </p:cNvCxnSpPr>
          <p:nvPr/>
        </p:nvCxnSpPr>
        <p:spPr>
          <a:xfrm>
            <a:off x="4291675" y="1607900"/>
            <a:ext cx="1127100" cy="14700"/>
          </a:xfrm>
          <a:prstGeom prst="bentConnector3">
            <a:avLst>
              <a:gd name="adj1" fmla="val 55521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>
            <a:spLocks noGrp="1"/>
          </p:cNvSpPr>
          <p:nvPr>
            <p:ph type="subTitle" idx="1"/>
          </p:nvPr>
        </p:nvSpPr>
        <p:spPr>
          <a:xfrm>
            <a:off x="14575" y="24077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MY THAI STAR</a:t>
            </a:r>
          </a:p>
        </p:txBody>
      </p:sp>
      <p:sp>
        <p:nvSpPr>
          <p:cNvPr id="375" name="Shape 375"/>
          <p:cNvSpPr txBox="1">
            <a:spLocks noGrp="1"/>
          </p:cNvSpPr>
          <p:nvPr>
            <p:ph type="title"/>
          </p:nvPr>
        </p:nvSpPr>
        <p:spPr>
          <a:xfrm>
            <a:off x="7275" y="16976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Rate by Twitter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/>
        </p:nvSpPr>
        <p:spPr>
          <a:xfrm>
            <a:off x="479550" y="820925"/>
            <a:ext cx="3246900" cy="38217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1" name="Shape 381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Rate by Twitter: </a:t>
            </a:r>
            <a:r>
              <a:rPr lang="en" sz="1800">
                <a:solidFill>
                  <a:srgbClr val="FFFFFF"/>
                </a:solidFill>
              </a:rPr>
              <a:t>Receive mail to rate your dish</a:t>
            </a:r>
          </a:p>
        </p:txBody>
      </p:sp>
      <p:pic>
        <p:nvPicPr>
          <p:cNvPr id="382" name="Shape 382" descr="rate_dish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599" y="831998"/>
            <a:ext cx="3246899" cy="38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 txBox="1">
            <a:spLocks noGrp="1"/>
          </p:cNvSpPr>
          <p:nvPr>
            <p:ph type="body" idx="2"/>
          </p:nvPr>
        </p:nvSpPr>
        <p:spPr>
          <a:xfrm>
            <a:off x="5453925" y="2085625"/>
            <a:ext cx="322950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EMAIL NEWSLETTER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Rate your dish</a:t>
            </a:r>
          </a:p>
        </p:txBody>
      </p:sp>
      <p:cxnSp>
        <p:nvCxnSpPr>
          <p:cNvPr id="384" name="Shape 384"/>
          <p:cNvCxnSpPr/>
          <p:nvPr/>
        </p:nvCxnSpPr>
        <p:spPr>
          <a:xfrm rot="10800000" flipH="1">
            <a:off x="3670725" y="2687125"/>
            <a:ext cx="1707000" cy="3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Shape 389" descr="0-rate_dish_twitt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824" y="704199"/>
            <a:ext cx="4746475" cy="397752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Shape 390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Rate by Twitter: </a:t>
            </a:r>
            <a:r>
              <a:rPr lang="en" sz="1800">
                <a:solidFill>
                  <a:srgbClr val="FFFFFF"/>
                </a:solidFill>
              </a:rPr>
              <a:t>Rate your dish</a:t>
            </a:r>
          </a:p>
        </p:txBody>
      </p:sp>
      <p:sp>
        <p:nvSpPr>
          <p:cNvPr id="391" name="Shape 391"/>
          <p:cNvSpPr txBox="1">
            <a:spLocks noGrp="1"/>
          </p:cNvSpPr>
          <p:nvPr>
            <p:ph type="body" idx="2"/>
          </p:nvPr>
        </p:nvSpPr>
        <p:spPr>
          <a:xfrm>
            <a:off x="6278944" y="2085625"/>
            <a:ext cx="202170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Twitter rate your dish</a:t>
            </a:r>
          </a:p>
        </p:txBody>
      </p:sp>
      <p:cxnSp>
        <p:nvCxnSpPr>
          <p:cNvPr id="392" name="Shape 392"/>
          <p:cNvCxnSpPr/>
          <p:nvPr/>
        </p:nvCxnSpPr>
        <p:spPr>
          <a:xfrm>
            <a:off x="3781550" y="2687125"/>
            <a:ext cx="24213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  <p:sp>
        <p:nvSpPr>
          <p:cNvPr id="393" name="Shape 393"/>
          <p:cNvSpPr/>
          <p:nvPr/>
        </p:nvSpPr>
        <p:spPr>
          <a:xfrm>
            <a:off x="2186425" y="1463050"/>
            <a:ext cx="1593000" cy="22593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>
            <a:spLocks noGrp="1"/>
          </p:cNvSpPr>
          <p:nvPr>
            <p:ph type="subTitle" idx="1"/>
          </p:nvPr>
        </p:nvSpPr>
        <p:spPr>
          <a:xfrm>
            <a:off x="14575" y="24077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MY THAI STAR</a:t>
            </a:r>
          </a:p>
        </p:txBody>
      </p:sp>
      <p:sp>
        <p:nvSpPr>
          <p:cNvPr id="399" name="Shape 399"/>
          <p:cNvSpPr txBox="1">
            <a:spLocks noGrp="1"/>
          </p:cNvSpPr>
          <p:nvPr>
            <p:ph type="title"/>
          </p:nvPr>
        </p:nvSpPr>
        <p:spPr>
          <a:xfrm>
            <a:off x="7275" y="16976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Waiter cockpit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Waiter cockpit: </a:t>
            </a:r>
            <a:r>
              <a:rPr lang="en" sz="1800">
                <a:solidFill>
                  <a:srgbClr val="FFFFFF"/>
                </a:solidFill>
              </a:rPr>
              <a:t>See all orders / reservations</a:t>
            </a:r>
          </a:p>
        </p:txBody>
      </p:sp>
      <p:pic>
        <p:nvPicPr>
          <p:cNvPr id="405" name="Shape 405" descr="7-see_all_order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375" y="732600"/>
            <a:ext cx="4816250" cy="3843349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Shape 406"/>
          <p:cNvSpPr txBox="1">
            <a:spLocks noGrp="1"/>
          </p:cNvSpPr>
          <p:nvPr>
            <p:ph type="body" idx="2"/>
          </p:nvPr>
        </p:nvSpPr>
        <p:spPr>
          <a:xfrm>
            <a:off x="6431344" y="2085625"/>
            <a:ext cx="202170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chemeClr val="accent1"/>
                </a:solidFill>
              </a:rPr>
              <a:t>WAITER AREA UI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accent1"/>
                </a:solidFill>
              </a:rPr>
              <a:t>Orders list</a:t>
            </a:r>
          </a:p>
        </p:txBody>
      </p:sp>
      <p:cxnSp>
        <p:nvCxnSpPr>
          <p:cNvPr id="407" name="Shape 407"/>
          <p:cNvCxnSpPr>
            <a:endCxn id="406" idx="1"/>
          </p:cNvCxnSpPr>
          <p:nvPr/>
        </p:nvCxnSpPr>
        <p:spPr>
          <a:xfrm rot="10800000" flipH="1">
            <a:off x="5362444" y="2687125"/>
            <a:ext cx="1068900" cy="3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  <p:sp>
        <p:nvSpPr>
          <p:cNvPr id="408" name="Shape 408"/>
          <p:cNvSpPr/>
          <p:nvPr/>
        </p:nvSpPr>
        <p:spPr>
          <a:xfrm>
            <a:off x="560825" y="739650"/>
            <a:ext cx="4816200" cy="38433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Waiter cockpit: </a:t>
            </a:r>
            <a:r>
              <a:rPr lang="en" sz="1800">
                <a:solidFill>
                  <a:srgbClr val="FFFFFF"/>
                </a:solidFill>
              </a:rPr>
              <a:t>See all orders / reservations</a:t>
            </a:r>
          </a:p>
        </p:txBody>
      </p:sp>
      <p:pic>
        <p:nvPicPr>
          <p:cNvPr id="414" name="Shape 414" descr="8-order_detail.png"/>
          <p:cNvPicPr preferRelativeResize="0"/>
          <p:nvPr/>
        </p:nvPicPr>
        <p:blipFill rotWithShape="1">
          <a:blip r:embed="rId3">
            <a:alphaModFix/>
          </a:blip>
          <a:srcRect t="1830" b="1820"/>
          <a:stretch/>
        </p:blipFill>
        <p:spPr>
          <a:xfrm>
            <a:off x="546375" y="732600"/>
            <a:ext cx="4816250" cy="368902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Shape 415"/>
          <p:cNvSpPr txBox="1">
            <a:spLocks noGrp="1"/>
          </p:cNvSpPr>
          <p:nvPr>
            <p:ph type="body" idx="2"/>
          </p:nvPr>
        </p:nvSpPr>
        <p:spPr>
          <a:xfrm>
            <a:off x="6431344" y="2085625"/>
            <a:ext cx="202170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WAITER AREA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Orders detail</a:t>
            </a:r>
          </a:p>
        </p:txBody>
      </p:sp>
      <p:cxnSp>
        <p:nvCxnSpPr>
          <p:cNvPr id="416" name="Shape 416"/>
          <p:cNvCxnSpPr>
            <a:endCxn id="415" idx="1"/>
          </p:cNvCxnSpPr>
          <p:nvPr/>
        </p:nvCxnSpPr>
        <p:spPr>
          <a:xfrm rot="10800000" flipH="1">
            <a:off x="5362444" y="2687125"/>
            <a:ext cx="1068900" cy="3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  <p:sp>
        <p:nvSpPr>
          <p:cNvPr id="417" name="Shape 417"/>
          <p:cNvSpPr/>
          <p:nvPr/>
        </p:nvSpPr>
        <p:spPr>
          <a:xfrm>
            <a:off x="560825" y="739650"/>
            <a:ext cx="4816200" cy="38433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Waiter cockpit: </a:t>
            </a:r>
            <a:r>
              <a:rPr lang="en" sz="1800">
                <a:solidFill>
                  <a:srgbClr val="FFFFFF"/>
                </a:solidFill>
              </a:rPr>
              <a:t>See all orders / reservations</a:t>
            </a:r>
          </a:p>
        </p:txBody>
      </p:sp>
      <p:pic>
        <p:nvPicPr>
          <p:cNvPr id="423" name="Shape 423" descr="7-see_all_reservation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375" y="732600"/>
            <a:ext cx="4816250" cy="3843349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Shape 424"/>
          <p:cNvSpPr txBox="1">
            <a:spLocks noGrp="1"/>
          </p:cNvSpPr>
          <p:nvPr>
            <p:ph type="body" idx="2"/>
          </p:nvPr>
        </p:nvSpPr>
        <p:spPr>
          <a:xfrm>
            <a:off x="6431344" y="2085625"/>
            <a:ext cx="202170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WAITER AREA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Reservations list</a:t>
            </a:r>
          </a:p>
        </p:txBody>
      </p:sp>
      <p:cxnSp>
        <p:nvCxnSpPr>
          <p:cNvPr id="425" name="Shape 425"/>
          <p:cNvCxnSpPr>
            <a:endCxn id="424" idx="1"/>
          </p:cNvCxnSpPr>
          <p:nvPr/>
        </p:nvCxnSpPr>
        <p:spPr>
          <a:xfrm rot="10800000" flipH="1">
            <a:off x="5362444" y="2687125"/>
            <a:ext cx="1068900" cy="3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  <p:sp>
        <p:nvSpPr>
          <p:cNvPr id="426" name="Shape 426"/>
          <p:cNvSpPr/>
          <p:nvPr/>
        </p:nvSpPr>
        <p:spPr>
          <a:xfrm>
            <a:off x="560825" y="739650"/>
            <a:ext cx="4816200" cy="38433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Waiter cockpit: </a:t>
            </a:r>
            <a:r>
              <a:rPr lang="en" sz="1800">
                <a:solidFill>
                  <a:srgbClr val="FFFFFF"/>
                </a:solidFill>
              </a:rPr>
              <a:t>See all orders / reservations</a:t>
            </a:r>
          </a:p>
        </p:txBody>
      </p:sp>
      <p:pic>
        <p:nvPicPr>
          <p:cNvPr id="432" name="Shape 432" descr="8-reservation_detail.png"/>
          <p:cNvPicPr preferRelativeResize="0"/>
          <p:nvPr/>
        </p:nvPicPr>
        <p:blipFill rotWithShape="1">
          <a:blip r:embed="rId3">
            <a:alphaModFix/>
          </a:blip>
          <a:srcRect b="1195"/>
          <a:stretch/>
        </p:blipFill>
        <p:spPr>
          <a:xfrm>
            <a:off x="461275" y="657350"/>
            <a:ext cx="4444150" cy="396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Shape 433"/>
          <p:cNvSpPr txBox="1">
            <a:spLocks noGrp="1"/>
          </p:cNvSpPr>
          <p:nvPr>
            <p:ph type="body" idx="2"/>
          </p:nvPr>
        </p:nvSpPr>
        <p:spPr>
          <a:xfrm>
            <a:off x="6431344" y="2085625"/>
            <a:ext cx="202170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WAITER AREA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Reservation detail</a:t>
            </a:r>
          </a:p>
        </p:txBody>
      </p:sp>
      <p:cxnSp>
        <p:nvCxnSpPr>
          <p:cNvPr id="434" name="Shape 434"/>
          <p:cNvCxnSpPr>
            <a:stCxn id="435" idx="3"/>
            <a:endCxn id="433" idx="1"/>
          </p:cNvCxnSpPr>
          <p:nvPr/>
        </p:nvCxnSpPr>
        <p:spPr>
          <a:xfrm>
            <a:off x="4950000" y="2642150"/>
            <a:ext cx="1481400" cy="45000"/>
          </a:xfrm>
          <a:prstGeom prst="bentConnector3">
            <a:avLst>
              <a:gd name="adj1" fmla="val 49377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  <p:sp>
        <p:nvSpPr>
          <p:cNvPr id="435" name="Shape 435"/>
          <p:cNvSpPr/>
          <p:nvPr/>
        </p:nvSpPr>
        <p:spPr>
          <a:xfrm>
            <a:off x="449100" y="657350"/>
            <a:ext cx="4500900" cy="39696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subTitle" idx="1"/>
          </p:nvPr>
        </p:nvSpPr>
        <p:spPr>
          <a:xfrm>
            <a:off x="14575" y="24077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MY THAI STAR</a:t>
            </a:r>
          </a:p>
        </p:txBody>
      </p:sp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7275" y="16976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Invite friends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b="1">
                <a:solidFill>
                  <a:srgbClr val="FFFFFF"/>
                </a:solidFill>
              </a:rPr>
              <a:t>Invite friends: </a:t>
            </a:r>
            <a:r>
              <a:rPr lang="en" sz="1800">
                <a:solidFill>
                  <a:srgbClr val="FFFFFF"/>
                </a:solidFill>
              </a:rPr>
              <a:t>Create invite for friends</a:t>
            </a:r>
          </a:p>
        </p:txBody>
      </p:sp>
      <p:sp>
        <p:nvSpPr>
          <p:cNvPr id="212" name="Shape 212"/>
          <p:cNvSpPr txBox="1">
            <a:spLocks noGrp="1"/>
          </p:cNvSpPr>
          <p:nvPr>
            <p:ph type="body" idx="2"/>
          </p:nvPr>
        </p:nvSpPr>
        <p:spPr>
          <a:xfrm>
            <a:off x="5293350" y="1005475"/>
            <a:ext cx="3847500" cy="3322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HOME UI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Go to book table and invite friends</a:t>
            </a:r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325" y="896975"/>
            <a:ext cx="4223400" cy="353920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/>
          <p:nvPr/>
        </p:nvSpPr>
        <p:spPr>
          <a:xfrm>
            <a:off x="2001525" y="964850"/>
            <a:ext cx="487800" cy="1812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2456700" y="3787650"/>
            <a:ext cx="658500" cy="2196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16" name="Shape 216"/>
          <p:cNvCxnSpPr>
            <a:endCxn id="212" idx="1"/>
          </p:cNvCxnSpPr>
          <p:nvPr/>
        </p:nvCxnSpPr>
        <p:spPr>
          <a:xfrm>
            <a:off x="2513550" y="1064875"/>
            <a:ext cx="2779800" cy="1601700"/>
          </a:xfrm>
          <a:prstGeom prst="bentConnector3">
            <a:avLst>
              <a:gd name="adj1" fmla="val 61111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lg" len="lg"/>
            <a:tailEnd type="none" w="lg" len="lg"/>
          </a:ln>
        </p:spPr>
      </p:cxnSp>
      <p:cxnSp>
        <p:nvCxnSpPr>
          <p:cNvPr id="217" name="Shape 217"/>
          <p:cNvCxnSpPr>
            <a:endCxn id="212" idx="1"/>
          </p:cNvCxnSpPr>
          <p:nvPr/>
        </p:nvCxnSpPr>
        <p:spPr>
          <a:xfrm rot="10800000" flipH="1">
            <a:off x="3123150" y="2666575"/>
            <a:ext cx="2170200" cy="12429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lg" len="lg"/>
            <a:tailEnd type="triangle" w="lg" len="lg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b="1">
                <a:solidFill>
                  <a:srgbClr val="FFFFFF"/>
                </a:solidFill>
              </a:rPr>
              <a:t>Invite friends: </a:t>
            </a:r>
            <a:r>
              <a:rPr lang="en" sz="1800">
                <a:solidFill>
                  <a:srgbClr val="FFFFFF"/>
                </a:solidFill>
              </a:rPr>
              <a:t>Create invite for friends</a:t>
            </a:r>
          </a:p>
        </p:txBody>
      </p:sp>
      <p:sp>
        <p:nvSpPr>
          <p:cNvPr id="223" name="Shape 223"/>
          <p:cNvSpPr txBox="1">
            <a:spLocks noGrp="1"/>
          </p:cNvSpPr>
          <p:nvPr>
            <p:ph type="body" idx="2"/>
          </p:nvPr>
        </p:nvSpPr>
        <p:spPr>
          <a:xfrm>
            <a:off x="5911125" y="2298200"/>
            <a:ext cx="322950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BOOK TABLE UI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Invite friends form</a:t>
            </a:r>
          </a:p>
        </p:txBody>
      </p:sp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925" y="837643"/>
            <a:ext cx="4155300" cy="377301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/>
          <p:nvPr/>
        </p:nvSpPr>
        <p:spPr>
          <a:xfrm>
            <a:off x="855475" y="3029700"/>
            <a:ext cx="3933900" cy="14505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26" name="Shape 226"/>
          <p:cNvCxnSpPr>
            <a:stCxn id="225" idx="3"/>
          </p:cNvCxnSpPr>
          <p:nvPr/>
        </p:nvCxnSpPr>
        <p:spPr>
          <a:xfrm rot="10800000" flipH="1">
            <a:off x="4789375" y="2948250"/>
            <a:ext cx="1121700" cy="806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20090" y="771500"/>
            <a:ext cx="3724275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Invite friends: </a:t>
            </a:r>
            <a:r>
              <a:rPr lang="en" sz="1800">
                <a:solidFill>
                  <a:srgbClr val="FFFFFF"/>
                </a:solidFill>
              </a:rPr>
              <a:t>Create reservation</a:t>
            </a:r>
          </a:p>
        </p:txBody>
      </p:sp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725" y="685243"/>
            <a:ext cx="4155300" cy="377301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>
            <a:spLocks noGrp="1"/>
          </p:cNvSpPr>
          <p:nvPr>
            <p:ph type="body" idx="2"/>
          </p:nvPr>
        </p:nvSpPr>
        <p:spPr>
          <a:xfrm>
            <a:off x="5453925" y="2145800"/>
            <a:ext cx="322950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chemeClr val="accent1"/>
                </a:solidFill>
              </a:rPr>
              <a:t>BOOK TABLE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Book table form</a:t>
            </a:r>
          </a:p>
        </p:txBody>
      </p:sp>
      <p:sp>
        <p:nvSpPr>
          <p:cNvPr id="234" name="Shape 234"/>
          <p:cNvSpPr/>
          <p:nvPr/>
        </p:nvSpPr>
        <p:spPr>
          <a:xfrm>
            <a:off x="398275" y="1081025"/>
            <a:ext cx="3933900" cy="17070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35" name="Shape 235"/>
          <p:cNvCxnSpPr>
            <a:stCxn id="234" idx="3"/>
            <a:endCxn id="233" idx="1"/>
          </p:cNvCxnSpPr>
          <p:nvPr/>
        </p:nvCxnSpPr>
        <p:spPr>
          <a:xfrm>
            <a:off x="4332175" y="1934525"/>
            <a:ext cx="1121700" cy="8127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Invite friends: </a:t>
            </a:r>
            <a:r>
              <a:rPr lang="en" sz="1800">
                <a:solidFill>
                  <a:srgbClr val="FFFFFF"/>
                </a:solidFill>
              </a:rPr>
              <a:t>Send invite for friends</a:t>
            </a:r>
          </a:p>
        </p:txBody>
      </p:sp>
      <p:sp>
        <p:nvSpPr>
          <p:cNvPr id="241" name="Shape 241"/>
          <p:cNvSpPr txBox="1">
            <a:spLocks noGrp="1"/>
          </p:cNvSpPr>
          <p:nvPr>
            <p:ph type="body" idx="2"/>
          </p:nvPr>
        </p:nvSpPr>
        <p:spPr>
          <a:xfrm>
            <a:off x="6033300" y="1306600"/>
            <a:ext cx="208860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BOOK TABLE UI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Invite friends panel.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You can send invitation or add an order to invitation before send it.</a:t>
            </a:r>
          </a:p>
        </p:txBody>
      </p:sp>
      <p:pic>
        <p:nvPicPr>
          <p:cNvPr id="242" name="Shape 242" descr="5-send_bookin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925" y="837643"/>
            <a:ext cx="4155300" cy="377301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Shape 243"/>
          <p:cNvSpPr/>
          <p:nvPr/>
        </p:nvSpPr>
        <p:spPr>
          <a:xfrm>
            <a:off x="3747000" y="837650"/>
            <a:ext cx="1170300" cy="37731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4" name="Shape 244"/>
          <p:cNvCxnSpPr>
            <a:stCxn id="243" idx="3"/>
          </p:cNvCxnSpPr>
          <p:nvPr/>
        </p:nvCxnSpPr>
        <p:spPr>
          <a:xfrm rot="10800000" flipH="1">
            <a:off x="4917300" y="1917500"/>
            <a:ext cx="1121700" cy="806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/>
        </p:nvSpPr>
        <p:spPr>
          <a:xfrm>
            <a:off x="482600" y="776275"/>
            <a:ext cx="3246900" cy="38217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Invite friends: </a:t>
            </a:r>
            <a:r>
              <a:rPr lang="en" sz="1800">
                <a:solidFill>
                  <a:srgbClr val="FFFFFF"/>
                </a:solidFill>
              </a:rPr>
              <a:t>Handle invite</a:t>
            </a:r>
          </a:p>
        </p:txBody>
      </p:sp>
      <p:pic>
        <p:nvPicPr>
          <p:cNvPr id="251" name="Shape 251" descr="accept_revoke_invitati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600" y="776275"/>
            <a:ext cx="3247024" cy="382178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 txBox="1">
            <a:spLocks noGrp="1"/>
          </p:cNvSpPr>
          <p:nvPr>
            <p:ph type="body" idx="2"/>
          </p:nvPr>
        </p:nvSpPr>
        <p:spPr>
          <a:xfrm>
            <a:off x="5453925" y="2085625"/>
            <a:ext cx="322950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EMAIL NEWSLETTER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Email invitation</a:t>
            </a:r>
          </a:p>
        </p:txBody>
      </p:sp>
      <p:cxnSp>
        <p:nvCxnSpPr>
          <p:cNvPr id="253" name="Shape 253"/>
          <p:cNvCxnSpPr>
            <a:endCxn id="252" idx="1"/>
          </p:cNvCxnSpPr>
          <p:nvPr/>
        </p:nvCxnSpPr>
        <p:spPr>
          <a:xfrm rot="10800000" flipH="1">
            <a:off x="3746925" y="2687125"/>
            <a:ext cx="1707000" cy="3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/>
        </p:nvSpPr>
        <p:spPr>
          <a:xfrm>
            <a:off x="482600" y="831900"/>
            <a:ext cx="3246900" cy="38217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Invite friends: </a:t>
            </a:r>
            <a:r>
              <a:rPr lang="en" sz="1800">
                <a:solidFill>
                  <a:srgbClr val="FFFFFF"/>
                </a:solidFill>
              </a:rPr>
              <a:t>Revoke accepted invite</a:t>
            </a:r>
          </a:p>
        </p:txBody>
      </p:sp>
      <p:pic>
        <p:nvPicPr>
          <p:cNvPr id="260" name="Shape 260" descr="revoke_invitati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0452" y="831899"/>
            <a:ext cx="3247024" cy="382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5453925" y="2085625"/>
            <a:ext cx="322950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chemeClr val="accent1"/>
                </a:solidFill>
              </a:rPr>
              <a:t>EMAIL NEWSLETTER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Email decline invitation</a:t>
            </a:r>
          </a:p>
        </p:txBody>
      </p:sp>
      <p:cxnSp>
        <p:nvCxnSpPr>
          <p:cNvPr id="262" name="Shape 262"/>
          <p:cNvCxnSpPr>
            <a:endCxn id="261" idx="1"/>
          </p:cNvCxnSpPr>
          <p:nvPr/>
        </p:nvCxnSpPr>
        <p:spPr>
          <a:xfrm rot="10800000" flipH="1">
            <a:off x="3746925" y="2687125"/>
            <a:ext cx="1707000" cy="3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377</Words>
  <Application>Microsoft Office PowerPoint</Application>
  <PresentationFormat>On-screen Show (16:9)</PresentationFormat>
  <Paragraphs>112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Economica</vt:lpstr>
      <vt:lpstr>simple-light-2</vt:lpstr>
      <vt:lpstr>Wireframes  low fidelity</vt:lpstr>
      <vt:lpstr>Index</vt:lpstr>
      <vt:lpstr>Invite friends</vt:lpstr>
      <vt:lpstr>Invite friends: Create invite for friends</vt:lpstr>
      <vt:lpstr>Invite friends: Create invite for friends</vt:lpstr>
      <vt:lpstr>Invite friends: Create reservation</vt:lpstr>
      <vt:lpstr>Invite friends: Send invite for friends</vt:lpstr>
      <vt:lpstr>Invite friends: Handle invite</vt:lpstr>
      <vt:lpstr>Invite friends: Revoke accepted invite</vt:lpstr>
      <vt:lpstr>Invite friends: Find table by reservation info</vt:lpstr>
      <vt:lpstr>Invite friends: Cancel invite</vt:lpstr>
      <vt:lpstr>Digital menu</vt:lpstr>
      <vt:lpstr>Digital menu: Filter menu</vt:lpstr>
      <vt:lpstr>Digital menu: Define order</vt:lpstr>
      <vt:lpstr>Digital menu: Order the order</vt:lpstr>
      <vt:lpstr>Digital menu: Order the order - precondition for ordering</vt:lpstr>
      <vt:lpstr>Digital menu: Cancel order</vt:lpstr>
      <vt:lpstr>Digital menu: Read Twitter rating for dishes</vt:lpstr>
      <vt:lpstr>User profile</vt:lpstr>
      <vt:lpstr>User profile: User profile</vt:lpstr>
      <vt:lpstr>User profile: User profile</vt:lpstr>
      <vt:lpstr>Rate by Twitter</vt:lpstr>
      <vt:lpstr>Rate by Twitter: Receive mail to rate your dish</vt:lpstr>
      <vt:lpstr>Rate by Twitter: Rate your dish</vt:lpstr>
      <vt:lpstr>Waiter cockpit</vt:lpstr>
      <vt:lpstr>Waiter cockpit: See all orders / reservations</vt:lpstr>
      <vt:lpstr>Waiter cockpit: See all orders / reservations</vt:lpstr>
      <vt:lpstr>Waiter cockpit: See all orders / reservations</vt:lpstr>
      <vt:lpstr>Waiter cockpit: See all orders / reservations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Wireframes  low fidelity</dc:title>
  <dc:creator>Bartelheimer, Jens</dc:creator>
  <cp:lastModifiedBy>Jens Bartelheimer</cp:lastModifiedBy>
  <cp:revision>2</cp:revision>
  <dcterms:modified xsi:type="dcterms:W3CDTF">2017-03-20T08:47:23Z</dcterms:modified>
</cp:coreProperties>
</file>